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1" r:id="rId1"/>
  </p:sldMasterIdLst>
  <p:sldIdLst>
    <p:sldId id="267" r:id="rId2"/>
    <p:sldId id="268" r:id="rId3"/>
    <p:sldId id="279" r:id="rId4"/>
    <p:sldId id="269" r:id="rId5"/>
    <p:sldId id="270" r:id="rId6"/>
    <p:sldId id="274" r:id="rId7"/>
    <p:sldId id="273" r:id="rId8"/>
    <p:sldId id="259" r:id="rId9"/>
    <p:sldId id="257" r:id="rId10"/>
    <p:sldId id="258" r:id="rId11"/>
    <p:sldId id="260" r:id="rId12"/>
    <p:sldId id="261" r:id="rId13"/>
    <p:sldId id="262" r:id="rId14"/>
    <p:sldId id="264" r:id="rId15"/>
    <p:sldId id="276" r:id="rId16"/>
    <p:sldId id="278" r:id="rId17"/>
    <p:sldId id="277" r:id="rId18"/>
    <p:sldId id="275" r:id="rId19"/>
    <p:sldId id="263" r:id="rId20"/>
    <p:sldId id="266" r:id="rId21"/>
    <p:sldId id="272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0C4963E2-72BB-4846-9C40-994422D88BA5}">
          <p14:sldIdLst>
            <p14:sldId id="256"/>
            <p14:sldId id="257"/>
          </p14:sldIdLst>
        </p14:section>
        <p14:section name="Untitled Section" id="{D7B1766A-7DF7-4814-88EF-8470880F8B77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rik fetahovic" initials="tf" lastIdx="1" clrIdx="0">
    <p:extLst>
      <p:ext uri="{19B8F6BF-5375-455C-9EA6-DF929625EA0E}">
        <p15:presenceInfo xmlns:p15="http://schemas.microsoft.com/office/powerpoint/2012/main" xmlns="" userId="8203daa906864f7f" providerId="Windows Live"/>
      </p:ext>
    </p:extLst>
  </p:cmAuthor>
  <p:cmAuthor id="2" name="ERNAD" initials="E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-684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>
            <a:lvl1pPr>
              <a:defRPr sz="1400"/>
            </a:lvl1pPr>
          </a:lstStyle>
          <a:p>
            <a:fld id="{0E8A433C-D0CB-4F0E-BA55-8EA008972DC2}" type="datetimeFigureOut">
              <a:rPr lang="en-US" smtClean="0"/>
              <a:pPr/>
              <a:t>26/09/2023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621536" y="6355080"/>
            <a:ext cx="1625600" cy="365760"/>
          </a:xfrm>
        </p:spPr>
        <p:txBody>
          <a:bodyPr/>
          <a:lstStyle/>
          <a:p>
            <a:fld id="{C13B5C3C-B163-424A-9E88-EEC81ADE09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206500" y="3648075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1206500" y="3648075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A433C-D0CB-4F0E-BA55-8EA008972DC2}" type="datetimeFigureOut">
              <a:rPr lang="en-US" smtClean="0"/>
              <a:pPr/>
              <a:t>26/09/2023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5C3C-B163-424A-9E88-EEC81ADE09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/>
          <a:p>
            <a:fld id="{0E8A433C-D0CB-4F0E-BA55-8EA008972DC2}" type="datetimeFigureOut">
              <a:rPr lang="en-US" smtClean="0"/>
              <a:pPr/>
              <a:t>26/09/2023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26464" y="6355080"/>
            <a:ext cx="2027936" cy="365760"/>
          </a:xfrm>
        </p:spPr>
        <p:txBody>
          <a:bodyPr/>
          <a:lstStyle/>
          <a:p>
            <a:fld id="{C13B5C3C-B163-424A-9E88-EEC81ADE09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A433C-D0CB-4F0E-BA55-8EA008972DC2}" type="datetimeFigureOut">
              <a:rPr lang="en-US" smtClean="0"/>
              <a:pPr/>
              <a:t>26/09/2023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5C3C-B163-424A-9E88-EEC81ADE09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A433C-D0CB-4F0E-BA55-8EA008972DC2}" type="datetimeFigureOut">
              <a:rPr lang="en-US" smtClean="0"/>
              <a:pPr/>
              <a:t>26/09/2023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5C3C-B163-424A-9E88-EEC81ADE09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A433C-D0CB-4F0E-BA55-8EA008972DC2}" type="datetimeFigureOut">
              <a:rPr lang="en-US" smtClean="0"/>
              <a:pPr/>
              <a:t>26/09/2023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5C3C-B163-424A-9E88-EEC81ADE09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A433C-D0CB-4F0E-BA55-8EA008972DC2}" type="datetimeFigureOut">
              <a:rPr lang="en-US" smtClean="0"/>
              <a:pPr/>
              <a:t>26/09/2023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5C3C-B163-424A-9E88-EEC81ADE09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A433C-D0CB-4F0E-BA55-8EA008972DC2}" type="datetimeFigureOut">
              <a:rPr lang="en-US" smtClean="0"/>
              <a:pPr/>
              <a:t>26/09/2023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5C3C-B163-424A-9E88-EEC81ADE09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A433C-D0CB-4F0E-BA55-8EA008972DC2}" type="datetimeFigureOut">
              <a:rPr lang="en-US" smtClean="0"/>
              <a:pPr/>
              <a:t>26/09/2023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5C3C-B163-424A-9E88-EEC81ADE09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A433C-D0CB-4F0E-BA55-8EA008972DC2}" type="datetimeFigureOut">
              <a:rPr lang="en-US" smtClean="0"/>
              <a:pPr/>
              <a:t>26/09/2023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5C3C-B163-424A-9E88-EEC81ADE09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A433C-D0CB-4F0E-BA55-8EA008972DC2}" type="datetimeFigureOut">
              <a:rPr lang="en-US" smtClean="0"/>
              <a:pPr/>
              <a:t>26/09/2023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5C3C-B163-424A-9E88-EEC81ADE09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E8A433C-D0CB-4F0E-BA55-8EA008972DC2}" type="datetimeFigureOut">
              <a:rPr lang="en-US" smtClean="0"/>
              <a:pPr/>
              <a:t>26/09/2023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13B5C3C-B163-424A-9E88-EEC81ADE09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98512" y="709028"/>
            <a:ext cx="8946541" cy="676427"/>
          </a:xfrm>
        </p:spPr>
        <p:txBody>
          <a:bodyPr>
            <a:normAutofit/>
          </a:bodyPr>
          <a:lstStyle/>
          <a:p>
            <a:r>
              <a:rPr lang="sr-Latn-RS" sz="3200" dirty="0" smtClean="0">
                <a:latin typeface="Times New Roman" pitchFamily="18" charset="0"/>
                <a:cs typeface="Times New Roman" pitchFamily="18" charset="0"/>
              </a:rPr>
              <a:t>Šta je Informatika?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90693" y="1748118"/>
            <a:ext cx="8946541" cy="676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56949" y="1664990"/>
            <a:ext cx="8946541" cy="6764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tabLst/>
              <a:defRPr/>
            </a:pPr>
            <a:r>
              <a:rPr kumimoji="0" lang="sr-Latn-R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Informatika je nauka koja se bavi prikupljanjem, obradom</a:t>
            </a:r>
            <a:r>
              <a:rPr kumimoji="0" lang="sr-Latn-R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i </a:t>
            </a:r>
            <a:r>
              <a:rPr kumimoji="0" lang="sr-Latn-R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prenosom</a:t>
            </a:r>
            <a:r>
              <a:rPr kumimoji="0" lang="sr-Latn-R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sr-Latn-R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informacija.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43094" y="2870337"/>
            <a:ext cx="8946541" cy="676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Šta je računar?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73821" y="3784736"/>
            <a:ext cx="10008034" cy="6764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kumimoji="0" lang="sr-Latn-R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Mobilne</a:t>
            </a:r>
            <a:r>
              <a:rPr kumimoji="0" lang="sr-Latn-R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telefone, tablete, laptopove i kompjutere jednim imenom možemo nazivati računari. Računar je elektronski uređaj za obradu podataka. </a:t>
            </a:r>
            <a:endParaRPr lang="sr-Latn-RS" sz="2400" dirty="0" smtClean="0"/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743094" y="4879246"/>
            <a:ext cx="8946541" cy="676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tabLst/>
              <a:defRPr/>
            </a:pPr>
            <a:r>
              <a:rPr lang="en-US" sz="3200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Od</a:t>
            </a:r>
            <a:r>
              <a:rPr lang="en-US" sz="3200" dirty="0" smtClean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sr-Latn-RS" sz="3200" dirty="0" smtClean="0">
                <a:latin typeface="Times New Roman" pitchFamily="18" charset="0"/>
                <a:ea typeface="+mj-ea"/>
                <a:cs typeface="Times New Roman" pitchFamily="18" charset="0"/>
              </a:rPr>
              <a:t>čega se sastoji računar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76839" y="5876773"/>
            <a:ext cx="8946541" cy="676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sr-Latn-R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Svaki računar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se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sastoji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od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sr-Latn-R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hardver i softver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  <p:bldP spid="7" grpId="0" build="p"/>
      <p:bldP spid="8" grpId="0" build="p"/>
      <p:bldP spid="9" grpId="0" build="p"/>
      <p:bldP spid="10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1458" y="1824318"/>
            <a:ext cx="9404723" cy="1400530"/>
          </a:xfrm>
        </p:spPr>
        <p:txBody>
          <a:bodyPr/>
          <a:lstStyle/>
          <a:p>
            <a:r>
              <a:rPr lang="sr-Latn-RS" sz="6000" b="1" dirty="0" smtClean="0">
                <a:latin typeface="Times New Roman" pitchFamily="18" charset="0"/>
                <a:cs typeface="Times New Roman" pitchFamily="18" charset="0"/>
              </a:rPr>
              <a:t>HARDVER I SOFTVER</a:t>
            </a:r>
            <a:endParaRPr lang="en-US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517968" y="4378035"/>
            <a:ext cx="3870470" cy="58189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sr-Latn-RS" sz="2400" dirty="0" smtClean="0">
                <a:latin typeface="Times New Roman" pitchFamily="18" charset="0"/>
                <a:cs typeface="Times New Roman" pitchFamily="18" charset="0"/>
              </a:rPr>
              <a:t>Nastavnica:</a:t>
            </a:r>
          </a:p>
          <a:p>
            <a:pPr>
              <a:buNone/>
            </a:pPr>
            <a:r>
              <a:rPr lang="sr-Latn-RS" sz="2400" dirty="0" smtClean="0">
                <a:latin typeface="Times New Roman" pitchFamily="18" charset="0"/>
                <a:cs typeface="Times New Roman" pitchFamily="18" charset="0"/>
              </a:rPr>
              <a:t>Sajma Hodžić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Na </a:t>
            </a:r>
            <a:r>
              <a:rPr lang="en-US" sz="3600" dirty="0" err="1" smtClean="0"/>
              <a:t>ovom</a:t>
            </a:r>
            <a:r>
              <a:rPr lang="en-US" sz="3600" dirty="0" smtClean="0"/>
              <a:t> </a:t>
            </a:r>
            <a:r>
              <a:rPr lang="sr-Latn-RS" sz="3600" dirty="0" smtClean="0"/>
              <a:t>času naučićemo: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68036" y="1551710"/>
            <a:ext cx="10972800" cy="4937760"/>
          </a:xfrm>
        </p:spPr>
        <p:txBody>
          <a:bodyPr/>
          <a:lstStyle/>
          <a:p>
            <a:r>
              <a:rPr lang="sr-Latn-RS" sz="3600" dirty="0" smtClean="0"/>
              <a:t>Razliku između hardvera i softvera;</a:t>
            </a:r>
          </a:p>
          <a:p>
            <a:r>
              <a:rPr lang="sr-Latn-RS" sz="3600" dirty="0" smtClean="0"/>
              <a:t>Koji su to fizički delovi računara;</a:t>
            </a:r>
          </a:p>
          <a:p>
            <a:r>
              <a:rPr lang="sr-Latn-RS" sz="3600" dirty="0" smtClean="0"/>
              <a:t>Ulazno izlaznim uređajima;</a:t>
            </a:r>
          </a:p>
          <a:p>
            <a:r>
              <a:rPr lang="sr-Latn-RS" sz="3600" dirty="0" smtClean="0"/>
              <a:t>Šta je memorija i koje su to vrste memorije.</a:t>
            </a:r>
          </a:p>
          <a:p>
            <a:pPr>
              <a:buNone/>
            </a:pPr>
            <a:endParaRPr lang="sr-Latn-RS" dirty="0" smtClean="0"/>
          </a:p>
          <a:p>
            <a:endParaRPr lang="sr-Latn-R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53930" y="1290918"/>
            <a:ext cx="10174288" cy="4680391"/>
          </a:xfrm>
        </p:spPr>
        <p:txBody>
          <a:bodyPr>
            <a:normAutofit/>
          </a:bodyPr>
          <a:lstStyle/>
          <a:p>
            <a:r>
              <a:rPr lang="sr-Latn-RS" sz="3200" dirty="0" smtClean="0">
                <a:latin typeface="Times New Roman" pitchFamily="18" charset="0"/>
                <a:cs typeface="Times New Roman" pitchFamily="18" charset="0"/>
              </a:rPr>
              <a:t>Osnovne komponente računarskog sistema su: hardver i softver </a:t>
            </a:r>
          </a:p>
          <a:p>
            <a:endParaRPr lang="sr-Latn-R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RS" sz="3200" dirty="0" smtClean="0">
                <a:latin typeface="Times New Roman" pitchFamily="18" charset="0"/>
                <a:cs typeface="Times New Roman" pitchFamily="18" charset="0"/>
              </a:rPr>
              <a:t>Hardver - delovi od kojih se sastoji računar.</a:t>
            </a:r>
          </a:p>
          <a:p>
            <a:pPr>
              <a:buNone/>
            </a:pPr>
            <a:endParaRPr lang="sr-Latn-RS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RS" sz="3200" dirty="0" smtClean="0">
                <a:latin typeface="Times New Roman" pitchFamily="18" charset="0"/>
                <a:cs typeface="Times New Roman" pitchFamily="18" charset="0"/>
              </a:rPr>
              <a:t>Softver – programi koji omogućavaju računaru da izvršava određeni  zadatak, koji pokreće njegov rad i daju uputstva računaru šta i kako treba raditi.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sz="4000" b="1" dirty="0" smtClean="0">
                <a:latin typeface="Times New Roman" pitchFamily="18" charset="0"/>
                <a:cs typeface="Times New Roman" pitchFamily="18" charset="0"/>
              </a:rPr>
              <a:t>Vrste računara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81" y="1301229"/>
            <a:ext cx="3116637" cy="20811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16182" y="3574472"/>
            <a:ext cx="1664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</a:t>
            </a:r>
            <a:r>
              <a:rPr lang="sr-Latn-RS" dirty="0" smtClean="0"/>
              <a:t>toni računar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146" y="1316195"/>
            <a:ext cx="2932854" cy="21996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71310" y="3629891"/>
            <a:ext cx="2880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Prenosni računar-laptop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85" y="4350327"/>
            <a:ext cx="3110744" cy="17478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56509" y="6276109"/>
            <a:ext cx="936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</a:t>
            </a:r>
            <a:r>
              <a:rPr lang="sr-Latn-RS" dirty="0" smtClean="0"/>
              <a:t>ablet 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623" y="4382309"/>
            <a:ext cx="1937045" cy="193704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564581" y="6303817"/>
            <a:ext cx="2012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</a:t>
            </a:r>
            <a:r>
              <a:rPr lang="sr-Latn-RS" dirty="0" smtClean="0"/>
              <a:t>ametni telefoni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B8619DC-6FEA-4231-82E3-D1D163A4A7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39171" y="1953492"/>
            <a:ext cx="8480675" cy="4240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xmlns="" id="{41AB0B91-614B-49AA-9CCD-A219E1AB2712}"/>
              </a:ext>
            </a:extLst>
          </p:cNvPr>
          <p:cNvSpPr txBox="1">
            <a:spLocks/>
          </p:cNvSpPr>
          <p:nvPr/>
        </p:nvSpPr>
        <p:spPr>
          <a:xfrm>
            <a:off x="1259632" y="332509"/>
            <a:ext cx="8192277" cy="120534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O</a:t>
            </a: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snovni delovi ra</a:t>
            </a:r>
            <a:r>
              <a:rPr kumimoji="0" lang="sr-Latn-RS" sz="4000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č</a:t>
            </a: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unara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Ulazni</a:t>
            </a:r>
            <a:r>
              <a:rPr lang="en-US" dirty="0" smtClean="0"/>
              <a:t> </a:t>
            </a:r>
            <a:r>
              <a:rPr lang="en-US" dirty="0" err="1" smtClean="0"/>
              <a:t>ure</a:t>
            </a:r>
            <a:r>
              <a:rPr lang="sr-Latn-RS" dirty="0" smtClean="0"/>
              <a:t>đaji				Izlazni uređaji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61999" y="1551709"/>
            <a:ext cx="3238387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r-Latn-RS" sz="2400" dirty="0" smtClean="0">
                <a:latin typeface="Times New Roman" pitchFamily="18" charset="0"/>
                <a:cs typeface="Times New Roman" pitchFamily="18" charset="0"/>
              </a:rPr>
              <a:t>Miš</a:t>
            </a:r>
          </a:p>
          <a:p>
            <a:pPr>
              <a:buFont typeface="Wingdings" pitchFamily="2" charset="2"/>
              <a:buChar char="Ø"/>
            </a:pPr>
            <a:r>
              <a:rPr lang="sr-Latn-RS" sz="2400" dirty="0" smtClean="0">
                <a:latin typeface="Times New Roman" pitchFamily="18" charset="0"/>
                <a:cs typeface="Times New Roman" pitchFamily="18" charset="0"/>
              </a:rPr>
              <a:t>Tastatura</a:t>
            </a:r>
          </a:p>
          <a:p>
            <a:pPr>
              <a:buFont typeface="Wingdings" pitchFamily="2" charset="2"/>
              <a:buChar char="Ø"/>
            </a:pPr>
            <a:r>
              <a:rPr lang="sr-Latn-RS" sz="2400" dirty="0" smtClean="0">
                <a:latin typeface="Times New Roman" pitchFamily="18" charset="0"/>
                <a:cs typeface="Times New Roman" pitchFamily="18" charset="0"/>
              </a:rPr>
              <a:t>Skener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sr-Latn-RS" sz="2400" dirty="0" smtClean="0">
                <a:latin typeface="Times New Roman" pitchFamily="18" charset="0"/>
                <a:cs typeface="Times New Roman" pitchFamily="18" charset="0"/>
              </a:rPr>
              <a:t>ikrofon </a:t>
            </a:r>
          </a:p>
          <a:p>
            <a:pPr>
              <a:buFont typeface="Wingdings" pitchFamily="2" charset="2"/>
              <a:buChar char="Ø"/>
            </a:pPr>
            <a:r>
              <a:rPr lang="sr-Latn-RS" sz="2400" dirty="0" smtClean="0">
                <a:latin typeface="Times New Roman" pitchFamily="18" charset="0"/>
                <a:cs typeface="Times New Roman" pitchFamily="18" charset="0"/>
              </a:rPr>
              <a:t>Tačped (touchpad)</a:t>
            </a:r>
          </a:p>
          <a:p>
            <a:pPr>
              <a:buFont typeface="Wingdings" pitchFamily="2" charset="2"/>
              <a:buChar char="Ø"/>
            </a:pPr>
            <a:r>
              <a:rPr lang="sr-Latn-RS" sz="2400" dirty="0" smtClean="0">
                <a:latin typeface="Times New Roman" pitchFamily="18" charset="0"/>
                <a:cs typeface="Times New Roman" pitchFamily="18" charset="0"/>
              </a:rPr>
              <a:t>Ekran osetljiv na dodir</a:t>
            </a:r>
          </a:p>
          <a:p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7453745" y="1496292"/>
            <a:ext cx="323838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r-Latn-RS" sz="2400" dirty="0" smtClean="0">
                <a:latin typeface="Times New Roman" pitchFamily="18" charset="0"/>
                <a:cs typeface="Times New Roman" pitchFamily="18" charset="0"/>
              </a:rPr>
              <a:t>Monitor</a:t>
            </a:r>
          </a:p>
          <a:p>
            <a:pPr>
              <a:buFont typeface="Wingdings" pitchFamily="2" charset="2"/>
              <a:buChar char="Ø"/>
            </a:pPr>
            <a:r>
              <a:rPr lang="sr-Latn-RS" sz="2400" dirty="0" smtClean="0">
                <a:latin typeface="Times New Roman" pitchFamily="18" charset="0"/>
                <a:cs typeface="Times New Roman" pitchFamily="18" charset="0"/>
              </a:rPr>
              <a:t>Zvučnici</a:t>
            </a:r>
          </a:p>
          <a:p>
            <a:pPr>
              <a:buFont typeface="Wingdings" pitchFamily="2" charset="2"/>
              <a:buChar char="Ø"/>
            </a:pPr>
            <a:r>
              <a:rPr lang="sr-Latn-RS" sz="2400" dirty="0" smtClean="0">
                <a:latin typeface="Times New Roman" pitchFamily="18" charset="0"/>
                <a:cs typeface="Times New Roman" pitchFamily="18" charset="0"/>
              </a:rPr>
              <a:t>Štampač</a:t>
            </a:r>
          </a:p>
          <a:p>
            <a:pPr>
              <a:buFont typeface="Wingdings" pitchFamily="2" charset="2"/>
              <a:buChar char="Ø"/>
            </a:pPr>
            <a:r>
              <a:rPr lang="sr-Latn-RS" sz="2400" dirty="0" smtClean="0">
                <a:latin typeface="Times New Roman" pitchFamily="18" charset="0"/>
                <a:cs typeface="Times New Roman" pitchFamily="18" charset="0"/>
              </a:rPr>
              <a:t>Projektor</a:t>
            </a:r>
          </a:p>
          <a:p>
            <a:pPr>
              <a:buFont typeface="Wingdings" pitchFamily="2" charset="2"/>
              <a:buChar char="Ø"/>
            </a:pPr>
            <a:r>
              <a:rPr lang="sr-Latn-RS" sz="2400" dirty="0" smtClean="0">
                <a:latin typeface="Times New Roman" pitchFamily="18" charset="0"/>
                <a:cs typeface="Times New Roman" pitchFamily="18" charset="0"/>
              </a:rPr>
              <a:t>Ekran osetljiv na dodir</a:t>
            </a:r>
          </a:p>
          <a:p>
            <a:endParaRPr lang="en-US" sz="2400" dirty="0"/>
          </a:p>
        </p:txBody>
      </p:sp>
      <p:pic>
        <p:nvPicPr>
          <p:cNvPr id="9" name="Picture 7" descr="Резултат слика за print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69690" y="3394363"/>
            <a:ext cx="2345958" cy="17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Резултат слика за sken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031672"/>
            <a:ext cx="2218609" cy="177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Rezultat slika za yvucnic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15897" y="1343891"/>
            <a:ext cx="2019355" cy="1615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Srodna slik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41008" y="1399309"/>
            <a:ext cx="1496291" cy="1496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78150" y="2452254"/>
            <a:ext cx="1498207" cy="1755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Rezultat slika za monitor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1191" y="4376056"/>
            <a:ext cx="2443436" cy="2107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Content Placeholder 3"/>
          <p:cNvPicPr>
            <a:picLocks noGrp="1"/>
          </p:cNvPicPr>
          <p:nvPr>
            <p:ph sz="half" idx="1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17669" y="3948545"/>
            <a:ext cx="1381496" cy="1347850"/>
          </a:xfrm>
          <a:prstGeom prst="rect">
            <a:avLst/>
          </a:prstGeom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46533" y="1253863"/>
            <a:ext cx="1000230" cy="1045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Tri O – Tehnika, građevinski materijali i alati za Vaš dom | Tastatura USB  YU Jetion JT-DKB077 - Tri O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840884" y="4724400"/>
            <a:ext cx="1783772" cy="1783772"/>
          </a:xfrm>
          <a:prstGeom prst="rect">
            <a:avLst/>
          </a:prstGeom>
          <a:noFill/>
        </p:spPr>
      </p:pic>
      <p:pic>
        <p:nvPicPr>
          <p:cNvPr id="1030" name="Picture 6" descr="BENQ MS560 projektor Projektor cena karakteristike komentari - BCGroup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354994" y="4948454"/>
            <a:ext cx="2546061" cy="19095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A7B677B-E11E-415A-9E87-9A298328B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Monitor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82989F-7991-4C79-BC24-2D43E9628C9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96316" y="1930400"/>
            <a:ext cx="8812363" cy="4594687"/>
          </a:xfrm>
        </p:spPr>
        <p:txBody>
          <a:bodyPr numCol="3">
            <a:norm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Monitor je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specijalizovani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ure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đ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aj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za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prikazivanje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izlaznih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rezultata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poruka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č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unara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korisniku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2290" name="Picture 2" descr="Lg monitor 22&quot; 22MP410-B | ePonuda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1575" y="997526"/>
            <a:ext cx="4762500" cy="4762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9813203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38D08C-5CD6-4EFE-B923-8BFE71D1B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>
                <a:latin typeface="Times New Roman" pitchFamily="18" charset="0"/>
                <a:cs typeface="Times New Roman" pitchFamily="18" charset="0"/>
              </a:rPr>
              <a:t>Tastatura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7E6404B-BC2F-4306-96C3-288DD1AC796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81391" y="1684728"/>
            <a:ext cx="9951082" cy="3880773"/>
          </a:xfrm>
        </p:spPr>
        <p:txBody>
          <a:bodyPr>
            <a:normAutofit/>
          </a:bodyPr>
          <a:lstStyle/>
          <a:p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Tastatura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je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ulazni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ure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đ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aj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koji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slu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ž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za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komunikaciju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č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unarom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Na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tastaturi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nalaze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tasteri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koji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slu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ž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za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unos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teksta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brojeva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ali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za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zadavanje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naredbi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4338" name="Picture 2" descr="Tastatura USB US Jetion JT-DKB010 mehanička - 3D Sho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451" y="2928504"/>
            <a:ext cx="5424253" cy="28432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9910449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3B8B79-6DEC-4F7F-AFF9-ECA9F1DFD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Mi</a:t>
            </a:r>
            <a:r>
              <a:rPr lang="sr-Latn-RS" sz="4400" b="1" dirty="0" smtClean="0">
                <a:latin typeface="Times New Roman" pitchFamily="18" charset="0"/>
                <a:cs typeface="Times New Roman" pitchFamily="18" charset="0"/>
              </a:rPr>
              <a:t>š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4617E38-55CC-41A6-B692-FFD1BD39593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03312" y="2052918"/>
            <a:ext cx="9370724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Mi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š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je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ulazni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ure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đ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aj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za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pokazivanje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izbor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objekata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č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unaru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Pokaziva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č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mi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š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je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obi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ć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no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obliku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bele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strelice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9DD5B40-B117-49B1-B4A9-8994BA97AD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51725" y="2345740"/>
            <a:ext cx="4195481" cy="41954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9940555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C6B030-AFDE-4FDB-BB56-542302FEA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820" y="-170737"/>
            <a:ext cx="9404723" cy="140053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Ku</a:t>
            </a:r>
            <a:r>
              <a:rPr lang="sr-Latn-RS" sz="4000" b="1" dirty="0" smtClean="0">
                <a:latin typeface="Times New Roman" pitchFamily="18" charset="0"/>
                <a:cs typeface="Times New Roman" pitchFamily="18" charset="0"/>
              </a:rPr>
              <a:t>ć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sr-Latn-RS" sz="4000" b="1" dirty="0" smtClean="0">
                <a:latin typeface="Times New Roman" pitchFamily="18" charset="0"/>
                <a:cs typeface="Times New Roman" pitchFamily="18" charset="0"/>
              </a:rPr>
              <a:t>š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te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7EA296F-0072-4350-9E17-D6AC8CE3B31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440872"/>
            <a:ext cx="10972800" cy="49377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Ku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ć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š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je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najva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ž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niji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deo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svakog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č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unara.U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ku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ć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š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se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nalazi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sr-Latn-R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sr-Latn-R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62254" y="2784764"/>
            <a:ext cx="3283527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sr-Latn-R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Mati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č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plo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č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Procesor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Grafi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č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ka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kartica</a:t>
            </a:r>
            <a:endParaRPr lang="sr-Latn-R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RAM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memorija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Hard disk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7135" y="2150778"/>
            <a:ext cx="3875809" cy="3856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0086540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E50C30-353F-42A5-BC70-D58B3D8FF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MATI</a:t>
            </a:r>
            <a:r>
              <a:rPr lang="sr-Latn-RS" sz="3200" dirty="0" smtClean="0">
                <a:latin typeface="Times New Roman" pitchFamily="18" charset="0"/>
                <a:cs typeface="Times New Roman" pitchFamily="18" charset="0"/>
              </a:rPr>
              <a:t>Č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sr-Latn-R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PLO</a:t>
            </a:r>
            <a:r>
              <a:rPr lang="sr-Latn-RS" sz="3200" dirty="0" smtClean="0">
                <a:latin typeface="Times New Roman" pitchFamily="18" charset="0"/>
                <a:cs typeface="Times New Roman" pitchFamily="18" charset="0"/>
              </a:rPr>
              <a:t>Č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646112" y="1318627"/>
            <a:ext cx="9412288" cy="4195481"/>
          </a:xfrm>
        </p:spPr>
        <p:txBody>
          <a:bodyPr/>
          <a:lstStyle/>
          <a:p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Mati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č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plo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č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 je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deo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č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unara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koji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me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đ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usobno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povezuje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sve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ostale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komponente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omogu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ć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ava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komunikaciju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izme</a:t>
            </a:r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đ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njih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/>
          </a:p>
        </p:txBody>
      </p:sp>
      <p:pic>
        <p:nvPicPr>
          <p:cNvPr id="10242" name="Picture 2" descr="Matična ploča (motherboard) - osnova vašeg računara!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1394" y="2265220"/>
            <a:ext cx="6705598" cy="41909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98802792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A45F87-C6C6-48F5-AC1F-8D034078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>
                <a:latin typeface="Times New Roman" pitchFamily="18" charset="0"/>
                <a:cs typeface="Times New Roman" pitchFamily="18" charset="0"/>
              </a:rPr>
              <a:t>Procesor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3804" y="1670772"/>
            <a:ext cx="1008610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Procesor je glavni deo računara koji obrađuje podatke i izvršava sve naredbe.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9218" name="Picture 2" descr="Procesor - ŠKOLSKA INFORMATIK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9848" y="2676092"/>
            <a:ext cx="3273426" cy="24485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220" name="Picture 4" descr="Glava karakteristika procesora ê. Imam meko računalo. Procesor teksta: š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2724" y="2353974"/>
            <a:ext cx="3496459" cy="23209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91093" y="3532909"/>
            <a:ext cx="3241335" cy="2504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39036797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3B38955-B85A-4A01-A28A-72B765E6C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000" b="1" dirty="0" smtClean="0">
                <a:latin typeface="Times New Roman" pitchFamily="18" charset="0"/>
                <a:cs typeface="Times New Roman" pitchFamily="18" charset="0"/>
              </a:rPr>
              <a:t>Grafička kartica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r>
              <a:rPr lang="sr-Latn-RS" sz="2800" dirty="0" smtClean="0">
                <a:latin typeface="Times New Roman" pitchFamily="18" charset="0"/>
                <a:cs typeface="Times New Roman" pitchFamily="18" charset="0"/>
              </a:rPr>
              <a:t>Grafička kartica ima zadatak da prenese na ekran sve što računar želi da prikaže.</a:t>
            </a:r>
            <a:endParaRPr lang="en-GB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A6F0DF88-469F-42C0-939E-01FCBA7705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34145" y="1357178"/>
            <a:ext cx="5943599" cy="32306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300288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Zadatak</a:t>
            </a:r>
            <a:r>
              <a:rPr lang="sr-Latn-RS" dirty="0" smtClean="0"/>
              <a:t> za učenike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 descr="Рачунар — Википедија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273" y="1357746"/>
            <a:ext cx="6145275" cy="4752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14779" y="1414040"/>
            <a:ext cx="3544166" cy="4420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Основни+појмови+о+рачунарима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050472" y="1233055"/>
            <a:ext cx="7010400" cy="50316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Zadatak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u</a:t>
            </a:r>
            <a:r>
              <a:rPr lang="sr-Latn-RS" dirty="0" smtClean="0"/>
              <a:t>čenike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4620" y="1565966"/>
            <a:ext cx="8437418" cy="4507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ight Arrow 5"/>
          <p:cNvSpPr/>
          <p:nvPr/>
        </p:nvSpPr>
        <p:spPr>
          <a:xfrm rot="1663780">
            <a:off x="5119792" y="3407842"/>
            <a:ext cx="3234843" cy="2749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5140036" y="3131127"/>
            <a:ext cx="2992582" cy="2632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20856716">
            <a:off x="5018456" y="3201358"/>
            <a:ext cx="3137055" cy="2604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351259">
            <a:off x="5444837" y="4142510"/>
            <a:ext cx="2563090" cy="2909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20366637">
            <a:off x="5333217" y="3895528"/>
            <a:ext cx="3301245" cy="2869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21088471">
            <a:off x="5334000" y="4779818"/>
            <a:ext cx="3283527" cy="2909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Memorija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računaru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postoji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deo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kojem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pamte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svi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podaci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programi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kojima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računar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radi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Taj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deo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naziva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memorija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memoriji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pamte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programi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tekstovi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slike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muzika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drugi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podaci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Svi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podaci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računarima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pamte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pomoću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samo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dve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cifre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Najmanji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deo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memorije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kojem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zapisuje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broj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ili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naziva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bit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Osam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bitova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povezanih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jednu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celinu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naziva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bajt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56910" y="3435925"/>
            <a:ext cx="2972709" cy="2798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80F660-FA8C-454F-B565-2A7B0D8EE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891" y="457200"/>
            <a:ext cx="10972800" cy="990600"/>
          </a:xfrm>
        </p:spPr>
        <p:txBody>
          <a:bodyPr>
            <a:normAutofit fontScale="90000"/>
          </a:bodyPr>
          <a:lstStyle/>
          <a:p>
            <a:r>
              <a:rPr lang="sr-Latn-RS" sz="4400" b="1" dirty="0" smtClean="0">
                <a:latin typeface="Times New Roman" pitchFamily="18" charset="0"/>
                <a:cs typeface="Times New Roman" pitchFamily="18" charset="0"/>
              </a:rPr>
              <a:t>Vrste memorija</a:t>
            </a:r>
            <a:r>
              <a:rPr lang="sr-Latn-RS" dirty="0" smtClean="0"/>
              <a:t/>
            </a:r>
            <a:br>
              <a:rPr lang="sr-Latn-RS" dirty="0" smtClean="0"/>
            </a:b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8A2C337-5018-4959-BAB3-F393ACE52E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73782" y="1245789"/>
            <a:ext cx="5464628" cy="2732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4" name="Picture 2" descr="Toshiba 250GB Laptop Hard Disk : Amazon.in: Computers &amp; Accessori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608" y="1186698"/>
            <a:ext cx="3443501" cy="2734140"/>
          </a:xfrm>
          <a:prstGeom prst="rect">
            <a:avLst/>
          </a:prstGeom>
          <a:noFill/>
        </p:spPr>
      </p:pic>
      <p:pic>
        <p:nvPicPr>
          <p:cNvPr id="8196" name="Picture 4" descr="USB Flash Memorija Adata AUV128-64G-RBE 64GB - Prodaja, Cen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5175" y="4494611"/>
            <a:ext cx="2781588" cy="2114007"/>
          </a:xfrm>
          <a:prstGeom prst="rect">
            <a:avLst/>
          </a:prstGeom>
          <a:noFill/>
        </p:spPr>
      </p:pic>
      <p:pic>
        <p:nvPicPr>
          <p:cNvPr id="8" name="Picture 6" descr="Srodna slik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804" y="4685001"/>
            <a:ext cx="2549236" cy="16668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Резултати слика за cd disc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728" y="4663518"/>
            <a:ext cx="1758472" cy="16967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373" y="4627418"/>
            <a:ext cx="1876772" cy="1829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961696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F6462B-F457-4520-9532-17D62CD70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477" y="1099924"/>
            <a:ext cx="9404723" cy="140053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 err="1"/>
              <a:t>Hvala</a:t>
            </a:r>
            <a:r>
              <a:rPr lang="en-US" sz="4800" dirty="0"/>
              <a:t> </a:t>
            </a:r>
            <a:r>
              <a:rPr lang="en-US" sz="4800" dirty="0" err="1"/>
              <a:t>na</a:t>
            </a:r>
            <a:r>
              <a:rPr lang="en-US" sz="4800" dirty="0"/>
              <a:t> </a:t>
            </a:r>
            <a:r>
              <a:rPr lang="en-US" sz="4800" dirty="0" smtClean="0"/>
              <a:t>pa</a:t>
            </a:r>
            <a:r>
              <a:rPr lang="sr-Latn-RS" sz="4800" dirty="0" smtClean="0"/>
              <a:t>ž</a:t>
            </a:r>
            <a:r>
              <a:rPr lang="en-US" sz="4800" dirty="0" err="1" smtClean="0"/>
              <a:t>nji</a:t>
            </a:r>
            <a:r>
              <a:rPr lang="sr-Latn-RS" sz="4800" dirty="0" smtClean="0"/>
              <a:t>!</a:t>
            </a:r>
            <a:br>
              <a:rPr lang="sr-Latn-RS" sz="4800" dirty="0" smtClean="0"/>
            </a:br>
            <a:endParaRPr lang="en-US" sz="4800" dirty="0"/>
          </a:p>
        </p:txBody>
      </p:sp>
      <p:pic>
        <p:nvPicPr>
          <p:cNvPr id="5" name="Picture 2" descr="Related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2168236"/>
            <a:ext cx="2617393" cy="26098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82532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Domaći zadatak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r-Latn-RS" dirty="0" smtClean="0"/>
              <a:t> 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 U udžbenicima, strana </a:t>
            </a:r>
            <a:r>
              <a:rPr lang="sr-Latn-RS" smtClean="0">
                <a:latin typeface="Times New Roman" pitchFamily="18" charset="0"/>
                <a:cs typeface="Times New Roman" pitchFamily="18" charset="0"/>
              </a:rPr>
              <a:t>14.</a:t>
            </a:r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7417" y="1808884"/>
            <a:ext cx="7305675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405</TotalTime>
  <Words>434</Words>
  <Application>Microsoft Office PowerPoint</Application>
  <PresentationFormat>Custom</PresentationFormat>
  <Paragraphs>74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Origin</vt:lpstr>
      <vt:lpstr>Slide 1</vt:lpstr>
      <vt:lpstr>HARDVER I SOFTVER</vt:lpstr>
      <vt:lpstr>Na ovom času naučićemo:</vt:lpstr>
      <vt:lpstr>Slide 4</vt:lpstr>
      <vt:lpstr>Vrste računara</vt:lpstr>
      <vt:lpstr>Slide 6</vt:lpstr>
      <vt:lpstr>Ulazni uređaji    Izlazni uređaji</vt:lpstr>
      <vt:lpstr>Monitor</vt:lpstr>
      <vt:lpstr>Tastatura</vt:lpstr>
      <vt:lpstr>Miš</vt:lpstr>
      <vt:lpstr>Kućište</vt:lpstr>
      <vt:lpstr>MATIČNA PLOČA</vt:lpstr>
      <vt:lpstr>Procesor</vt:lpstr>
      <vt:lpstr>Grafička kartica</vt:lpstr>
      <vt:lpstr>Zadatak za učenike </vt:lpstr>
      <vt:lpstr>Slide 16</vt:lpstr>
      <vt:lpstr>Zadatak za učenike</vt:lpstr>
      <vt:lpstr>Memorija</vt:lpstr>
      <vt:lpstr>Vrste memorija </vt:lpstr>
      <vt:lpstr>Hvala na pažnji! </vt:lpstr>
      <vt:lpstr>Domaći zadatak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Osnovni delovi racunara</dc:title>
  <dc:creator>Korisnik</dc:creator>
  <cp:lastModifiedBy>ERNAD</cp:lastModifiedBy>
  <cp:revision>15</cp:revision>
  <dcterms:created xsi:type="dcterms:W3CDTF">2021-12-03T10:41:04Z</dcterms:created>
  <dcterms:modified xsi:type="dcterms:W3CDTF">2023-09-26T17:44:48Z</dcterms:modified>
</cp:coreProperties>
</file>